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1"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C1BA3AE-4E1C-4AB3-8250-EB9B98703949}">
          <p14:sldIdLst>
            <p14:sldId id="258"/>
            <p14:sldId id="259"/>
            <p14:sldId id="260"/>
            <p14:sldId id="261"/>
            <p14:sldId id="262"/>
            <p14:sldId id="263"/>
            <p14:sldId id="264"/>
            <p14:sldId id="265"/>
            <p14:sldId id="266"/>
            <p14:sldId id="267"/>
            <p14:sldId id="268"/>
            <p14:sldId id="269"/>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8AEF8D-2D76-4BC2-9B20-07EDF61DFD10}" type="datetimeFigureOut">
              <a:rPr lang="en-US" smtClean="0"/>
              <a:t>04-Feb-2024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7CCDB1F-50C5-4033-8E6C-1332BBDD16D6}"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01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8AEF8D-2D76-4BC2-9B20-07EDF61DFD10}" type="datetimeFigureOut">
              <a:rPr lang="en-US" smtClean="0"/>
              <a:t>04-Feb-2024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CDB1F-50C5-4033-8E6C-1332BBDD16D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6822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8AEF8D-2D76-4BC2-9B20-07EDF61DFD10}" type="datetimeFigureOut">
              <a:rPr lang="en-US" smtClean="0"/>
              <a:t>04-Feb-2024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CDB1F-50C5-4033-8E6C-1332BBDD16D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7503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8AEF8D-2D76-4BC2-9B20-07EDF61DFD10}" type="datetimeFigureOut">
              <a:rPr lang="en-US" smtClean="0"/>
              <a:t>04-Feb-2024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CDB1F-50C5-4033-8E6C-1332BBDD16D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5853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8AEF8D-2D76-4BC2-9B20-07EDF61DFD10}" type="datetimeFigureOut">
              <a:rPr lang="en-US" smtClean="0"/>
              <a:t>04-Feb-2024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CDB1F-50C5-4033-8E6C-1332BBDD16D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796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8AEF8D-2D76-4BC2-9B20-07EDF61DFD10}" type="datetimeFigureOut">
              <a:rPr lang="en-US" smtClean="0"/>
              <a:t>04-Feb-2024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CDB1F-50C5-4033-8E6C-1332BBDD16D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741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AEF8D-2D76-4BC2-9B20-07EDF61DFD10}" type="datetimeFigureOut">
              <a:rPr lang="en-US" smtClean="0"/>
              <a:t>04-Feb-2024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CDB1F-50C5-4033-8E6C-1332BBDD16D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621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8AEF8D-2D76-4BC2-9B20-07EDF61DFD10}" type="datetimeFigureOut">
              <a:rPr lang="en-US" smtClean="0"/>
              <a:t>04-Feb-2024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CCDB1F-50C5-4033-8E6C-1332BBDD16D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5550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8AEF8D-2D76-4BC2-9B20-07EDF61DFD10}" type="datetimeFigureOut">
              <a:rPr lang="en-US" smtClean="0"/>
              <a:t>04-Feb-2024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CCDB1F-50C5-4033-8E6C-1332BBDD16D6}" type="slidenum">
              <a:rPr lang="en-US" smtClean="0"/>
              <a:t>‹#›</a:t>
            </a:fld>
            <a:endParaRPr lang="en-US"/>
          </a:p>
        </p:txBody>
      </p:sp>
    </p:spTree>
    <p:extLst>
      <p:ext uri="{BB962C8B-B14F-4D97-AF65-F5344CB8AC3E}">
        <p14:creationId xmlns:p14="http://schemas.microsoft.com/office/powerpoint/2010/main" val="946904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8AEF8D-2D76-4BC2-9B20-07EDF61DFD10}" type="datetimeFigureOut">
              <a:rPr lang="en-US" smtClean="0"/>
              <a:t>04-Feb-2024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CDB1F-50C5-4033-8E6C-1332BBDD16D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861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C8AEF8D-2D76-4BC2-9B20-07EDF61DFD10}" type="datetimeFigureOut">
              <a:rPr lang="en-US" smtClean="0"/>
              <a:t>04-Feb-2024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7CCDB1F-50C5-4033-8E6C-1332BBDD16D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9271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8AEF8D-2D76-4BC2-9B20-07EDF61DFD10}" type="datetimeFigureOut">
              <a:rPr lang="en-US" smtClean="0"/>
              <a:t>04-Feb-2024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7CCDB1F-50C5-4033-8E6C-1332BBDD16D6}"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7149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C809D-0A9A-0314-6DDB-D6D941335779}"/>
              </a:ext>
            </a:extLst>
          </p:cNvPr>
          <p:cNvSpPr txBox="1"/>
          <p:nvPr/>
        </p:nvSpPr>
        <p:spPr>
          <a:xfrm>
            <a:off x="1305338" y="655982"/>
            <a:ext cx="2302565"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a:defRPr sz="4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Welcome</a:t>
            </a:r>
          </a:p>
        </p:txBody>
      </p:sp>
      <p:sp>
        <p:nvSpPr>
          <p:cNvPr id="3" name="TextBox 2">
            <a:extLst>
              <a:ext uri="{FF2B5EF4-FFF2-40B4-BE49-F238E27FC236}">
                <a16:creationId xmlns:a16="http://schemas.microsoft.com/office/drawing/2014/main" id="{6442A563-B67D-6A17-0F30-441228CA92CD}"/>
              </a:ext>
            </a:extLst>
          </p:cNvPr>
          <p:cNvSpPr txBox="1"/>
          <p:nvPr/>
        </p:nvSpPr>
        <p:spPr>
          <a:xfrm>
            <a:off x="5390322" y="1681371"/>
            <a:ext cx="705678"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4000" i="1" dirty="0">
                <a:solidFill>
                  <a:schemeClr val="bg2">
                    <a:lumMod val="25000"/>
                  </a:schemeClr>
                </a:solidFill>
              </a:rPr>
              <a:t>To</a:t>
            </a:r>
          </a:p>
        </p:txBody>
      </p:sp>
      <p:sp>
        <p:nvSpPr>
          <p:cNvPr id="5" name="TextBox 4">
            <a:extLst>
              <a:ext uri="{FF2B5EF4-FFF2-40B4-BE49-F238E27FC236}">
                <a16:creationId xmlns:a16="http://schemas.microsoft.com/office/drawing/2014/main" id="{3463C61A-EC34-5474-3396-F79AABC6C39E}"/>
              </a:ext>
            </a:extLst>
          </p:cNvPr>
          <p:cNvSpPr txBox="1"/>
          <p:nvPr/>
        </p:nvSpPr>
        <p:spPr>
          <a:xfrm>
            <a:off x="2777987" y="3279363"/>
            <a:ext cx="6152321"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4000" dirty="0"/>
              <a:t>Project-1_Next-Hikes.ppt</a:t>
            </a:r>
          </a:p>
        </p:txBody>
      </p:sp>
      <p:sp>
        <p:nvSpPr>
          <p:cNvPr id="8" name="TextBox 7">
            <a:extLst>
              <a:ext uri="{FF2B5EF4-FFF2-40B4-BE49-F238E27FC236}">
                <a16:creationId xmlns:a16="http://schemas.microsoft.com/office/drawing/2014/main" id="{5736E8DA-CF81-AF88-44BC-F252B5EAD35F}"/>
              </a:ext>
            </a:extLst>
          </p:cNvPr>
          <p:cNvSpPr txBox="1"/>
          <p:nvPr/>
        </p:nvSpPr>
        <p:spPr>
          <a:xfrm>
            <a:off x="7782339" y="6042992"/>
            <a:ext cx="3339548" cy="707886"/>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sz="4000" dirty="0"/>
              <a:t>25-Jan-2024</a:t>
            </a:r>
          </a:p>
        </p:txBody>
      </p:sp>
      <p:sp>
        <p:nvSpPr>
          <p:cNvPr id="9" name="TextBox 8">
            <a:extLst>
              <a:ext uri="{FF2B5EF4-FFF2-40B4-BE49-F238E27FC236}">
                <a16:creationId xmlns:a16="http://schemas.microsoft.com/office/drawing/2014/main" id="{7A27AA67-A899-8C2F-0718-5722BD2FE068}"/>
              </a:ext>
            </a:extLst>
          </p:cNvPr>
          <p:cNvSpPr txBox="1"/>
          <p:nvPr/>
        </p:nvSpPr>
        <p:spPr>
          <a:xfrm>
            <a:off x="467138" y="5125275"/>
            <a:ext cx="5387009" cy="70788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4000" dirty="0"/>
              <a:t>Name : Mohd Zeeshan</a:t>
            </a:r>
          </a:p>
        </p:txBody>
      </p:sp>
    </p:spTree>
    <p:extLst>
      <p:ext uri="{BB962C8B-B14F-4D97-AF65-F5344CB8AC3E}">
        <p14:creationId xmlns:p14="http://schemas.microsoft.com/office/powerpoint/2010/main" val="1160239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418DFE-E541-68F9-F369-2F4E6DBA5E85}"/>
              </a:ext>
            </a:extLst>
          </p:cNvPr>
          <p:cNvPicPr>
            <a:picLocks noChangeAspect="1"/>
          </p:cNvPicPr>
          <p:nvPr/>
        </p:nvPicPr>
        <p:blipFill>
          <a:blip r:embed="rId2"/>
          <a:stretch>
            <a:fillRect/>
          </a:stretch>
        </p:blipFill>
        <p:spPr>
          <a:xfrm>
            <a:off x="819564" y="25055"/>
            <a:ext cx="10115550" cy="4124740"/>
          </a:xfrm>
          <a:prstGeom prst="rect">
            <a:avLst/>
          </a:prstGeom>
        </p:spPr>
      </p:pic>
      <p:sp>
        <p:nvSpPr>
          <p:cNvPr id="5" name="TextBox 4">
            <a:extLst>
              <a:ext uri="{FF2B5EF4-FFF2-40B4-BE49-F238E27FC236}">
                <a16:creationId xmlns:a16="http://schemas.microsoft.com/office/drawing/2014/main" id="{4337FA35-CEF9-ED14-1DEE-B764F40BB9E5}"/>
              </a:ext>
            </a:extLst>
          </p:cNvPr>
          <p:cNvSpPr txBox="1"/>
          <p:nvPr/>
        </p:nvSpPr>
        <p:spPr>
          <a:xfrm>
            <a:off x="1785730" y="4681330"/>
            <a:ext cx="9149384" cy="523220"/>
          </a:xfrm>
          <a:prstGeom prst="rect">
            <a:avLst/>
          </a:prstGeom>
          <a:noFill/>
        </p:spPr>
        <p:txBody>
          <a:bodyPr wrap="square" rtlCol="0">
            <a:spAutoFit/>
          </a:bodyPr>
          <a:lstStyle/>
          <a:p>
            <a:pPr marL="285750" marR="0" lvl="0" indent="-285750">
              <a:buFont typeface="Wingdings" panose="05000000000000000000" pitchFamily="2" charset="2"/>
              <a:buChar char="Ø"/>
            </a:pPr>
            <a:r>
              <a:rPr lang="en-IN" sz="2800" b="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 Showing the Boxplot of final dataset:-</a:t>
            </a:r>
            <a:endParaRPr lang="en-US" sz="2800" b="1"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86383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639822-B317-A82D-EB9F-999F56A56193}"/>
              </a:ext>
            </a:extLst>
          </p:cNvPr>
          <p:cNvPicPr>
            <a:picLocks noChangeAspect="1"/>
          </p:cNvPicPr>
          <p:nvPr/>
        </p:nvPicPr>
        <p:blipFill>
          <a:blip r:embed="rId2"/>
          <a:stretch>
            <a:fillRect/>
          </a:stretch>
        </p:blipFill>
        <p:spPr>
          <a:xfrm>
            <a:off x="1500810" y="4763"/>
            <a:ext cx="9362660" cy="5869264"/>
          </a:xfrm>
          <a:prstGeom prst="rect">
            <a:avLst/>
          </a:prstGeom>
        </p:spPr>
      </p:pic>
    </p:spTree>
    <p:extLst>
      <p:ext uri="{BB962C8B-B14F-4D97-AF65-F5344CB8AC3E}">
        <p14:creationId xmlns:p14="http://schemas.microsoft.com/office/powerpoint/2010/main" val="94910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A97F6C-68B8-1697-914F-CEBDD1E58D8A}"/>
              </a:ext>
            </a:extLst>
          </p:cNvPr>
          <p:cNvSpPr/>
          <p:nvPr/>
        </p:nvSpPr>
        <p:spPr>
          <a:xfrm>
            <a:off x="3841221" y="0"/>
            <a:ext cx="3456011"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v"/>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p>
        </p:txBody>
      </p:sp>
      <p:sp>
        <p:nvSpPr>
          <p:cNvPr id="3" name="TextBox 2">
            <a:extLst>
              <a:ext uri="{FF2B5EF4-FFF2-40B4-BE49-F238E27FC236}">
                <a16:creationId xmlns:a16="http://schemas.microsoft.com/office/drawing/2014/main" id="{3B0853C7-7C0E-E284-F0DB-38216ECF6F5F}"/>
              </a:ext>
            </a:extLst>
          </p:cNvPr>
          <p:cNvSpPr txBox="1"/>
          <p:nvPr/>
        </p:nvSpPr>
        <p:spPr>
          <a:xfrm>
            <a:off x="616226" y="1341783"/>
            <a:ext cx="11270974" cy="1015663"/>
          </a:xfrm>
          <a:prstGeom prst="rect">
            <a:avLst/>
          </a:prstGeom>
          <a:noFill/>
        </p:spPr>
        <p:txBody>
          <a:bodyPr wrap="square" rtlCol="0">
            <a:spAutoFit/>
          </a:bodyPr>
          <a:lstStyle/>
          <a:p>
            <a:r>
              <a:rPr lang="en-IN"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“After the data cleaning, we apply all the methods so we can easily read the data or can easily work on the data. Then we have got the result from the data and remove all the missing values and find also outliers in the data. And we our project convert into </a:t>
            </a:r>
            <a:r>
              <a:rPr lang="en-IN" sz="2000" i="1" dirty="0">
                <a:solidFill>
                  <a:srgbClr val="C00000"/>
                </a:solidFill>
                <a:latin typeface="Calibri" panose="020F0502020204030204" pitchFamily="34" charset="0"/>
                <a:ea typeface="Calibri" panose="020F0502020204030204" pitchFamily="34" charset="0"/>
                <a:cs typeface="Times New Roman" panose="02020603050405020304" pitchFamily="18" charset="0"/>
              </a:rPr>
              <a:t>excel file.”</a:t>
            </a:r>
            <a:endParaRPr lang="en-US"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4754242-0448-60F1-987D-829DC3D3D225}"/>
              </a:ext>
            </a:extLst>
          </p:cNvPr>
          <p:cNvPicPr>
            <a:picLocks noChangeAspect="1"/>
          </p:cNvPicPr>
          <p:nvPr/>
        </p:nvPicPr>
        <p:blipFill>
          <a:blip r:embed="rId2"/>
          <a:stretch>
            <a:fillRect/>
          </a:stretch>
        </p:blipFill>
        <p:spPr>
          <a:xfrm>
            <a:off x="635276" y="2642350"/>
            <a:ext cx="5079724" cy="597807"/>
          </a:xfrm>
          <a:prstGeom prst="rect">
            <a:avLst/>
          </a:prstGeom>
        </p:spPr>
      </p:pic>
      <p:pic>
        <p:nvPicPr>
          <p:cNvPr id="12" name="Picture 11">
            <a:extLst>
              <a:ext uri="{FF2B5EF4-FFF2-40B4-BE49-F238E27FC236}">
                <a16:creationId xmlns:a16="http://schemas.microsoft.com/office/drawing/2014/main" id="{F002F91E-5D8E-19A0-E440-5C9D77404F96}"/>
              </a:ext>
            </a:extLst>
          </p:cNvPr>
          <p:cNvPicPr>
            <a:picLocks noChangeAspect="1"/>
          </p:cNvPicPr>
          <p:nvPr/>
        </p:nvPicPr>
        <p:blipFill>
          <a:blip r:embed="rId3"/>
          <a:stretch>
            <a:fillRect/>
          </a:stretch>
        </p:blipFill>
        <p:spPr>
          <a:xfrm>
            <a:off x="1055825" y="3758450"/>
            <a:ext cx="10391775" cy="914400"/>
          </a:xfrm>
          <a:prstGeom prst="rect">
            <a:avLst/>
          </a:prstGeom>
        </p:spPr>
      </p:pic>
    </p:spTree>
    <p:extLst>
      <p:ext uri="{BB962C8B-B14F-4D97-AF65-F5344CB8AC3E}">
        <p14:creationId xmlns:p14="http://schemas.microsoft.com/office/powerpoint/2010/main" val="419122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C750E5-38AD-D4F2-CEF3-7505794933E7}"/>
              </a:ext>
            </a:extLst>
          </p:cNvPr>
          <p:cNvSpPr/>
          <p:nvPr/>
        </p:nvSpPr>
        <p:spPr>
          <a:xfrm>
            <a:off x="3166986" y="890056"/>
            <a:ext cx="5400837"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v"/>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p>
        </p:txBody>
      </p:sp>
      <p:sp>
        <p:nvSpPr>
          <p:cNvPr id="4" name="TextBox 3">
            <a:extLst>
              <a:ext uri="{FF2B5EF4-FFF2-40B4-BE49-F238E27FC236}">
                <a16:creationId xmlns:a16="http://schemas.microsoft.com/office/drawing/2014/main" id="{909D8707-80EF-89CD-41ED-27A02A09BEE8}"/>
              </a:ext>
            </a:extLst>
          </p:cNvPr>
          <p:cNvSpPr txBox="1"/>
          <p:nvPr/>
        </p:nvSpPr>
        <p:spPr>
          <a:xfrm>
            <a:off x="1308652" y="2753139"/>
            <a:ext cx="10426148" cy="1785104"/>
          </a:xfrm>
          <a:prstGeom prst="rect">
            <a:avLst/>
          </a:prstGeom>
          <a:noFill/>
        </p:spPr>
        <p:txBody>
          <a:bodyPr wrap="square" rtlCol="0">
            <a:spAutoFit/>
          </a:bodyPr>
          <a:lstStyle/>
          <a:p>
            <a:r>
              <a:rPr lang="en-IN" sz="2200" dirty="0">
                <a:latin typeface="Calibri" panose="020F0502020204030204" pitchFamily="34" charset="0"/>
                <a:ea typeface="Calibri" panose="020F0502020204030204" pitchFamily="34" charset="0"/>
                <a:cs typeface="Times New Roman" panose="02020603050405020304" pitchFamily="18" charset="0"/>
              </a:rPr>
              <a:t>“</a:t>
            </a:r>
            <a:r>
              <a:rPr lang="en-IN" sz="2200" dirty="0">
                <a:effectLst/>
                <a:latin typeface="Calibri" panose="020F0502020204030204" pitchFamily="34" charset="0"/>
                <a:ea typeface="Calibri" panose="020F0502020204030204" pitchFamily="34" charset="0"/>
                <a:cs typeface="Times New Roman" panose="02020603050405020304" pitchFamily="18" charset="0"/>
              </a:rPr>
              <a:t>The main object of this project is bike riding, while we are talking about the speed of the bike or the speed of the wind or the humidity. And then our investigation we will find out that is the project which has missing values or unwanted columns which we have removed. And now we can easily </a:t>
            </a:r>
            <a:r>
              <a:rPr lang="en-IN" sz="2200" dirty="0">
                <a:latin typeface="Calibri" panose="020F0502020204030204" pitchFamily="34" charset="0"/>
                <a:ea typeface="Calibri" panose="020F0502020204030204" pitchFamily="34" charset="0"/>
                <a:cs typeface="Times New Roman" panose="02020603050405020304" pitchFamily="18" charset="0"/>
              </a:rPr>
              <a:t>understanding </a:t>
            </a:r>
            <a:r>
              <a:rPr lang="en-IN" sz="2200" dirty="0">
                <a:effectLst/>
                <a:latin typeface="Calibri" panose="020F0502020204030204" pitchFamily="34" charset="0"/>
                <a:ea typeface="Calibri" panose="020F0502020204030204" pitchFamily="34" charset="0"/>
                <a:cs typeface="Times New Roman" panose="02020603050405020304" pitchFamily="18" charset="0"/>
              </a:rPr>
              <a:t>about this project.”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p>
        </p:txBody>
      </p:sp>
    </p:spTree>
    <p:extLst>
      <p:ext uri="{BB962C8B-B14F-4D97-AF65-F5344CB8AC3E}">
        <p14:creationId xmlns:p14="http://schemas.microsoft.com/office/powerpoint/2010/main" val="1113261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51FDD8C-8DC1-2AF9-5FBB-44EC8A4A9D0B}"/>
              </a:ext>
            </a:extLst>
          </p:cNvPr>
          <p:cNvSpPr/>
          <p:nvPr/>
        </p:nvSpPr>
        <p:spPr>
          <a:xfrm>
            <a:off x="1886778" y="909935"/>
            <a:ext cx="8418443" cy="1107996"/>
          </a:xfrm>
          <a:prstGeom prst="rect">
            <a:avLst/>
          </a:prstGeom>
          <a:noFill/>
        </p:spPr>
        <p:txBody>
          <a:bodyPr wrap="square" lIns="91440" tIns="45720" rIns="91440" bIns="45720">
            <a:spAutoFit/>
          </a:bodyPr>
          <a:lstStyle/>
          <a:p>
            <a:pPr algn="ct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THANK-YOU</a:t>
            </a:r>
          </a:p>
        </p:txBody>
      </p:sp>
      <mc:AlternateContent xmlns:mc="http://schemas.openxmlformats.org/markup-compatibility/2006">
        <mc:Choice xmlns:am3d="http://schemas.microsoft.com/office/drawing/2017/model3d" Requires="am3d">
          <p:graphicFrame>
            <p:nvGraphicFramePr>
              <p:cNvPr id="5" name="3D Model 4" descr="Surface Laptop - Cobalt Blue">
                <a:extLst>
                  <a:ext uri="{FF2B5EF4-FFF2-40B4-BE49-F238E27FC236}">
                    <a16:creationId xmlns:a16="http://schemas.microsoft.com/office/drawing/2014/main" id="{5D9DC0C8-5C82-01D6-6DF5-742C4A119D69}"/>
                  </a:ext>
                </a:extLst>
              </p:cNvPr>
              <p:cNvGraphicFramePr/>
              <p:nvPr>
                <p:extLst>
                  <p:ext uri="{D42A27DB-BD31-4B8C-83A1-F6EECF244321}">
                    <p14:modId xmlns:p14="http://schemas.microsoft.com/office/powerpoint/2010/main" val="2863595566"/>
                  </p:ext>
                </p:extLst>
              </p:nvPr>
            </p:nvGraphicFramePr>
            <p:xfrm rot="20607562">
              <a:off x="2335037" y="2386422"/>
              <a:ext cx="4564120" cy="2408030"/>
            </p:xfrm>
            <a:graphic>
              <a:graphicData uri="http://schemas.microsoft.com/office/drawing/2017/model3d">
                <am3d:model3d r:embed="rId2">
                  <am3d:spPr>
                    <a:xfrm rot="20607562">
                      <a:off x="0" y="0"/>
                      <a:ext cx="4564120" cy="2408030"/>
                    </a:xfrm>
                    <a:prstGeom prst="rect">
                      <a:avLst/>
                    </a:prstGeom>
                  </am3d:spPr>
                  <am3d:camera>
                    <am3d:pos x="0" y="0" z="63892630"/>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m3d:postTrans dx="0" dy="0" dz="0"/>
                  </am3d:trans>
                  <am3d:raster rName="Office3DRenderer" rVer="16.0.8326">
                    <am3d:blip r:embed="rId3"/>
                  </am3d:raster>
                  <am3d:objViewport viewportSz="59153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urface Laptop - Cobalt Blue">
                <a:extLst>
                  <a:ext uri="{FF2B5EF4-FFF2-40B4-BE49-F238E27FC236}">
                    <a16:creationId xmlns:a16="http://schemas.microsoft.com/office/drawing/2014/main" id="{5D9DC0C8-5C82-01D6-6DF5-742C4A119D69}"/>
                  </a:ext>
                </a:extLst>
              </p:cNvPr>
              <p:cNvPicPr>
                <a:picLocks noGrp="1" noRot="1" noChangeAspect="1" noMove="1" noResize="1" noEditPoints="1" noAdjustHandles="1" noChangeArrowheads="1" noChangeShapeType="1" noCrop="1"/>
              </p:cNvPicPr>
              <p:nvPr/>
            </p:nvPicPr>
            <p:blipFill>
              <a:blip r:embed="rId3"/>
              <a:stretch>
                <a:fillRect/>
              </a:stretch>
            </p:blipFill>
            <p:spPr>
              <a:xfrm rot="20607562">
                <a:off x="2335037" y="2386422"/>
                <a:ext cx="4564120" cy="2408030"/>
              </a:xfrm>
              <a:prstGeom prst="rect">
                <a:avLst/>
              </a:prstGeom>
            </p:spPr>
          </p:pic>
        </mc:Fallback>
      </mc:AlternateContent>
    </p:spTree>
    <p:extLst>
      <p:ext uri="{BB962C8B-B14F-4D97-AF65-F5344CB8AC3E}">
        <p14:creationId xmlns:p14="http://schemas.microsoft.com/office/powerpoint/2010/main" val="722270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663F51-284D-DE1C-7DEA-FA090902F426}"/>
              </a:ext>
            </a:extLst>
          </p:cNvPr>
          <p:cNvSpPr txBox="1"/>
          <p:nvPr/>
        </p:nvSpPr>
        <p:spPr>
          <a:xfrm>
            <a:off x="139149" y="576470"/>
            <a:ext cx="11638721" cy="5530488"/>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“In this project, we read Dataset_1 and found out about its types. After that we found out about the shape of the given dataset_1. When we found out about the types of dataset_1, we came to know that in the column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dteday</a:t>
            </a:r>
            <a:r>
              <a:rPr lang="en-US" sz="2000" dirty="0">
                <a:effectLst/>
                <a:latin typeface="Calibri" panose="020F0502020204030204" pitchFamily="34" charset="0"/>
                <a:ea typeface="Calibri" panose="020F0502020204030204" pitchFamily="34" charset="0"/>
                <a:cs typeface="Times New Roman" panose="02020603050405020304" pitchFamily="18" charset="0"/>
              </a:rPr>
              <a:t> object, we have to convert it into integer.</a:t>
            </a:r>
          </a:p>
          <a:p>
            <a:pPr marL="0" marR="0">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After</a:t>
            </a:r>
            <a:r>
              <a:rPr lang="en-US" sz="2000" dirty="0">
                <a:effectLst/>
                <a:latin typeface="Calibri" panose="020F0502020204030204" pitchFamily="34" charset="0"/>
                <a:ea typeface="Calibri" panose="020F0502020204030204" pitchFamily="34" charset="0"/>
                <a:cs typeface="Times New Roman" panose="02020603050405020304" pitchFamily="18" charset="0"/>
              </a:rPr>
              <a:t> then that read  the dataset_2 and find out about its types and shape. And found out about the columns of dataset_2. Then dataset_2 instant values turn up.</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Then after that dataset_1 and dataset_2 were merged. And found out about the columns and shape of the merged data, </a:t>
            </a:r>
            <a:r>
              <a:rPr lang="en-US" sz="2000" dirty="0">
                <a:latin typeface="Calibri" panose="020F0502020204030204" pitchFamily="34" charset="0"/>
                <a:ea typeface="Calibri" panose="020F0502020204030204" pitchFamily="34" charset="0"/>
                <a:cs typeface="Times New Roman" panose="02020603050405020304" pitchFamily="18" charset="0"/>
              </a:rPr>
              <a:t>a</a:t>
            </a:r>
            <a:r>
              <a:rPr lang="en-US" sz="2000" dirty="0">
                <a:effectLst/>
                <a:latin typeface="Calibri" panose="020F0502020204030204" pitchFamily="34" charset="0"/>
                <a:ea typeface="Calibri" panose="020F0502020204030204" pitchFamily="34" charset="0"/>
                <a:cs typeface="Times New Roman" panose="02020603050405020304" pitchFamily="18" charset="0"/>
              </a:rPr>
              <a:t>nd extract the unique values of the merged data. All the useless columns were thrown out integer merged data.</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And then, we check the summary of merged dataset and in the last we were looking on central tendency on the merged dataset and find the mean, median, mode or std.</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After that we read dataset_3 and found out about its types and shapes. After that the merged data and dataset_3 were concatenated, and then moved on visualization and get the outliers of final dataset, and make the boxplot of final dataset</a:t>
            </a: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Finally we checked the skewness and correlation of final dataset. </a:t>
            </a:r>
            <a:r>
              <a:rPr lang="en-US" sz="2000" dirty="0">
                <a:latin typeface="Calibri" panose="020F0502020204030204" pitchFamily="34" charset="0"/>
                <a:ea typeface="Calibri" panose="020F0502020204030204" pitchFamily="34" charset="0"/>
                <a:cs typeface="Times New Roman" panose="02020603050405020304" pitchFamily="18" charset="0"/>
              </a:rPr>
              <a:t>We</a:t>
            </a:r>
            <a:r>
              <a:rPr lang="en-US" sz="2000" dirty="0">
                <a:effectLst/>
                <a:latin typeface="Calibri" panose="020F0502020204030204" pitchFamily="34" charset="0"/>
                <a:ea typeface="Calibri" panose="020F0502020204030204" pitchFamily="34" charset="0"/>
                <a:cs typeface="Times New Roman" panose="02020603050405020304" pitchFamily="18" charset="0"/>
              </a:rPr>
              <a:t> analyzed the data or after that convert the final data into excel file.”</a:t>
            </a:r>
          </a:p>
        </p:txBody>
      </p:sp>
      <p:sp>
        <p:nvSpPr>
          <p:cNvPr id="7" name="TextBox 6">
            <a:extLst>
              <a:ext uri="{FF2B5EF4-FFF2-40B4-BE49-F238E27FC236}">
                <a16:creationId xmlns:a16="http://schemas.microsoft.com/office/drawing/2014/main" id="{B513C44F-7FB5-D8D3-71B3-0F284AF5E90D}"/>
              </a:ext>
            </a:extLst>
          </p:cNvPr>
          <p:cNvSpPr txBox="1"/>
          <p:nvPr/>
        </p:nvSpPr>
        <p:spPr>
          <a:xfrm>
            <a:off x="3978965" y="-39757"/>
            <a:ext cx="2680251" cy="646331"/>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571500" indent="-571500">
              <a:buFont typeface="Wingdings" panose="05000000000000000000" pitchFamily="2" charset="2"/>
              <a:buChar char="v"/>
            </a:pPr>
            <a:r>
              <a:rPr lang="en-US" sz="3600" dirty="0"/>
              <a:t>Abstract</a:t>
            </a:r>
          </a:p>
        </p:txBody>
      </p:sp>
    </p:spTree>
    <p:extLst>
      <p:ext uri="{BB962C8B-B14F-4D97-AF65-F5344CB8AC3E}">
        <p14:creationId xmlns:p14="http://schemas.microsoft.com/office/powerpoint/2010/main" val="366679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2D27-5331-8E60-F08B-A057806133AA}"/>
              </a:ext>
            </a:extLst>
          </p:cNvPr>
          <p:cNvSpPr>
            <a:spLocks noGrp="1"/>
          </p:cNvSpPr>
          <p:nvPr>
            <p:ph type="title"/>
          </p:nvPr>
        </p:nvSpPr>
        <p:spPr>
          <a:xfrm>
            <a:off x="4234537" y="1311416"/>
            <a:ext cx="2583706" cy="646594"/>
          </a:xfrm>
        </p:spPr>
        <p:txBody>
          <a:bodyPr>
            <a:normAutofit fontScale="90000"/>
          </a:bodyPr>
          <a:lstStyle/>
          <a:p>
            <a:pPr marL="457200" indent="-457200">
              <a:buFont typeface="Wingdings" panose="05000000000000000000" pitchFamily="2" charset="2"/>
              <a:buChar char="v"/>
            </a:pPr>
            <a:r>
              <a:rPr lang="en-US" dirty="0">
                <a:solidFill>
                  <a:srgbClr val="C00000"/>
                </a:solidFill>
              </a:rPr>
              <a:t>Content</a:t>
            </a:r>
          </a:p>
        </p:txBody>
      </p:sp>
      <p:sp>
        <p:nvSpPr>
          <p:cNvPr id="3" name="TextBox 2">
            <a:extLst>
              <a:ext uri="{FF2B5EF4-FFF2-40B4-BE49-F238E27FC236}">
                <a16:creationId xmlns:a16="http://schemas.microsoft.com/office/drawing/2014/main" id="{9EFE5427-331E-6737-5B71-5684F1F008FA}"/>
              </a:ext>
            </a:extLst>
          </p:cNvPr>
          <p:cNvSpPr txBox="1"/>
          <p:nvPr/>
        </p:nvSpPr>
        <p:spPr>
          <a:xfrm>
            <a:off x="685800" y="2773017"/>
            <a:ext cx="5645426" cy="255454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t> Introduction</a:t>
            </a:r>
          </a:p>
          <a:p>
            <a:pPr marL="285750" indent="-285750">
              <a:buFont typeface="Wingdings" panose="05000000000000000000" pitchFamily="2" charset="2"/>
              <a:buChar char="Ø"/>
            </a:pPr>
            <a:r>
              <a:rPr lang="en-US" sz="3200" dirty="0"/>
              <a:t> Objectives</a:t>
            </a:r>
          </a:p>
          <a:p>
            <a:pPr marL="285750" indent="-285750">
              <a:buFont typeface="Wingdings" panose="05000000000000000000" pitchFamily="2" charset="2"/>
              <a:buChar char="Ø"/>
            </a:pPr>
            <a:r>
              <a:rPr lang="en-US" sz="3200" dirty="0"/>
              <a:t> Methods</a:t>
            </a:r>
          </a:p>
          <a:p>
            <a:pPr marL="285750" indent="-285750">
              <a:buFont typeface="Wingdings" panose="05000000000000000000" pitchFamily="2" charset="2"/>
              <a:buChar char="Ø"/>
            </a:pPr>
            <a:r>
              <a:rPr lang="en-US" sz="3200" dirty="0"/>
              <a:t> Results</a:t>
            </a:r>
          </a:p>
          <a:p>
            <a:pPr marL="285750" indent="-285750">
              <a:buFont typeface="Wingdings" panose="05000000000000000000" pitchFamily="2" charset="2"/>
              <a:buChar char="Ø"/>
            </a:pPr>
            <a:r>
              <a:rPr lang="en-US" sz="3200" dirty="0"/>
              <a:t> Conclusion</a:t>
            </a:r>
          </a:p>
        </p:txBody>
      </p:sp>
    </p:spTree>
    <p:extLst>
      <p:ext uri="{BB962C8B-B14F-4D97-AF65-F5344CB8AC3E}">
        <p14:creationId xmlns:p14="http://schemas.microsoft.com/office/powerpoint/2010/main" val="411935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234C96-8221-0418-303A-23A28E88F4AF}"/>
              </a:ext>
            </a:extLst>
          </p:cNvPr>
          <p:cNvSpPr/>
          <p:nvPr/>
        </p:nvSpPr>
        <p:spPr>
          <a:xfrm>
            <a:off x="2539361" y="273831"/>
            <a:ext cx="6159122"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v"/>
            </a:pP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INTRODUCTION</a:t>
            </a:r>
          </a:p>
        </p:txBody>
      </p:sp>
      <p:sp>
        <p:nvSpPr>
          <p:cNvPr id="5" name="TextBox 4">
            <a:extLst>
              <a:ext uri="{FF2B5EF4-FFF2-40B4-BE49-F238E27FC236}">
                <a16:creationId xmlns:a16="http://schemas.microsoft.com/office/drawing/2014/main" id="{D0766EE4-048B-7A2E-E062-1712CCB1F25D}"/>
              </a:ext>
            </a:extLst>
          </p:cNvPr>
          <p:cNvSpPr txBox="1"/>
          <p:nvPr/>
        </p:nvSpPr>
        <p:spPr>
          <a:xfrm>
            <a:off x="265044" y="2017643"/>
            <a:ext cx="11926956" cy="2488438"/>
          </a:xfrm>
          <a:prstGeom prst="rect">
            <a:avLst/>
          </a:prstGeom>
          <a:noFill/>
        </p:spPr>
        <p:txBody>
          <a:bodyPr wrap="square" rtlCol="0">
            <a:spAutoFit/>
          </a:bodyPr>
          <a:lstStyle/>
          <a:p>
            <a:pPr marL="0" marR="0">
              <a:lnSpc>
                <a:spcPct val="107000"/>
              </a:lnSpc>
              <a:spcBef>
                <a:spcPts val="0"/>
              </a:spcBef>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In this project we ride of bike, we got data to use data wrangling. There are many ambiguities in this data. In this data there are many columns (date of ride, season, holiday, working day, weather, windspeed, humidity etc).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400" dirty="0">
                <a:effectLst/>
                <a:latin typeface="Calibri" panose="020F0502020204030204" pitchFamily="34" charset="0"/>
                <a:ea typeface="Calibri" panose="020F0502020204030204" pitchFamily="34" charset="0"/>
                <a:cs typeface="Times New Roman" panose="02020603050405020304" pitchFamily="18" charset="0"/>
              </a:rPr>
              <a:t>To read the data, we imported two important libraries pandas and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numpy</a:t>
            </a:r>
            <a:r>
              <a:rPr lang="en-IN" sz="2400" dirty="0">
                <a:effectLst/>
                <a:latin typeface="Calibri" panose="020F0502020204030204" pitchFamily="34" charset="0"/>
                <a:ea typeface="Calibri" panose="020F0502020204030204" pitchFamily="34" charset="0"/>
                <a:cs typeface="Times New Roman" panose="02020603050405020304" pitchFamily="18" charset="0"/>
              </a:rPr>
              <a:t>. The first task in this project was data acquisition and data wrangling. On which we applied all the methods or data wrangling.</a:t>
            </a:r>
            <a:endParaRPr lang="en-US" sz="2400" dirty="0"/>
          </a:p>
        </p:txBody>
      </p:sp>
    </p:spTree>
    <p:extLst>
      <p:ext uri="{BB962C8B-B14F-4D97-AF65-F5344CB8AC3E}">
        <p14:creationId xmlns:p14="http://schemas.microsoft.com/office/powerpoint/2010/main" val="245105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1F9CF9-8325-0A73-0189-F6268AE32C0A}"/>
              </a:ext>
            </a:extLst>
          </p:cNvPr>
          <p:cNvSpPr/>
          <p:nvPr/>
        </p:nvSpPr>
        <p:spPr>
          <a:xfrm>
            <a:off x="3487736" y="0"/>
            <a:ext cx="4520789"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v"/>
            </a:pP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6A075D95-CFD8-3B60-1FA7-6E2E44855313}"/>
              </a:ext>
            </a:extLst>
          </p:cNvPr>
          <p:cNvSpPr txBox="1"/>
          <p:nvPr/>
        </p:nvSpPr>
        <p:spPr>
          <a:xfrm>
            <a:off x="0" y="1023730"/>
            <a:ext cx="12192000" cy="5496889"/>
          </a:xfrm>
          <a:prstGeom prst="rect">
            <a:avLst/>
          </a:prstGeom>
          <a:noFill/>
        </p:spPr>
        <p:txBody>
          <a:bodyPr wrap="square" rtlCol="0">
            <a:spAutoFit/>
          </a:bodyPr>
          <a:lstStyle/>
          <a:p>
            <a:pPr marR="0" lvl="0">
              <a:lnSpc>
                <a:spcPct val="107000"/>
              </a:lnSpc>
              <a:spcBef>
                <a:spcPts val="0"/>
              </a:spcBef>
              <a:spcAft>
                <a:spcPts val="800"/>
              </a:spcAft>
              <a:buSzPts val="1800"/>
            </a:pPr>
            <a:r>
              <a:rPr lang="en-IN" sz="2000" b="1" dirty="0">
                <a:effectLst/>
                <a:latin typeface="Calibri" panose="020F0502020204030204" pitchFamily="34" charset="0"/>
                <a:ea typeface="Calibri" panose="020F0502020204030204" pitchFamily="34" charset="0"/>
                <a:cs typeface="Calibri" panose="020F0502020204030204" pitchFamily="34" charset="0"/>
              </a:rPr>
              <a:t>Data Acquisition :-</a:t>
            </a:r>
            <a:r>
              <a:rPr lang="en-IN" sz="2000" dirty="0">
                <a:effectLst/>
                <a:latin typeface="Calibri" panose="020F0502020204030204" pitchFamily="34" charset="0"/>
                <a:ea typeface="Calibri" panose="020F0502020204030204" pitchFamily="34" charset="0"/>
                <a:cs typeface="Calibri" panose="020F0502020204030204" pitchFamily="34" charset="0"/>
              </a:rPr>
              <a:t>   Data acquisition involves organizing information in a clear and visually engaging manner. Below is an outline that you can use to structure your presentation. Make sure to customize it according to your specific needs and audience.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marR="0"/>
            <a:r>
              <a:rPr lang="en-IN" sz="2000" b="1" i="1" dirty="0">
                <a:latin typeface="Calibri" panose="020F0502020204030204" pitchFamily="34" charset="0"/>
                <a:ea typeface="Times New Roman" panose="02020603050405020304" pitchFamily="18" charset="0"/>
                <a:cs typeface="Calibri" panose="020F0502020204030204" pitchFamily="34" charset="0"/>
              </a:rPr>
              <a:t>Step</a:t>
            </a:r>
            <a:r>
              <a:rPr lang="en-IN" sz="2000" b="1" i="1" dirty="0">
                <a:effectLst/>
                <a:latin typeface="Calibri" panose="020F0502020204030204" pitchFamily="34" charset="0"/>
                <a:ea typeface="Times New Roman" panose="02020603050405020304" pitchFamily="18" charset="0"/>
                <a:cs typeface="Calibri" panose="020F0502020204030204" pitchFamily="34" charset="0"/>
              </a:rPr>
              <a:t> 1: Introduction</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nSpc>
                <a:spcPct val="107000"/>
              </a:lnSpc>
              <a:spcBef>
                <a:spcPts val="0"/>
              </a:spcBef>
              <a:spcAft>
                <a:spcPts val="0"/>
              </a:spcAft>
              <a:buFont typeface="Wingdings" panose="05000000000000000000" pitchFamily="2" charset="2"/>
              <a:buChar char="Ø"/>
            </a:pPr>
            <a:r>
              <a:rPr lang="en-IN" sz="2000" i="1" dirty="0">
                <a:effectLst/>
                <a:latin typeface="Calibri" panose="020F0502020204030204" pitchFamily="34" charset="0"/>
                <a:ea typeface="Calibri" panose="020F0502020204030204" pitchFamily="34" charset="0"/>
                <a:cs typeface="Calibri" panose="020F0502020204030204" pitchFamily="34" charset="0"/>
              </a:rPr>
              <a:t>Brief overview of data acquisition.</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nSpc>
                <a:spcPct val="107000"/>
              </a:lnSpc>
              <a:spcBef>
                <a:spcPts val="0"/>
              </a:spcBef>
              <a:spcAft>
                <a:spcPts val="0"/>
              </a:spcAft>
              <a:buFont typeface="Wingdings" panose="05000000000000000000" pitchFamily="2" charset="2"/>
              <a:buChar char="Ø"/>
            </a:pPr>
            <a:r>
              <a:rPr lang="en-IN" sz="2000" i="1" dirty="0">
                <a:effectLst/>
                <a:latin typeface="Calibri" panose="020F0502020204030204" pitchFamily="34" charset="0"/>
                <a:ea typeface="Calibri" panose="020F0502020204030204" pitchFamily="34" charset="0"/>
                <a:cs typeface="Calibri" panose="020F0502020204030204" pitchFamily="34" charset="0"/>
              </a:rPr>
              <a:t>Importance of using Python for data acquisition.</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nSpc>
                <a:spcPct val="107000"/>
              </a:lnSpc>
              <a:spcBef>
                <a:spcPts val="0"/>
              </a:spcBef>
              <a:spcAft>
                <a:spcPts val="0"/>
              </a:spcAft>
              <a:buFont typeface="Wingdings" panose="05000000000000000000" pitchFamily="2" charset="2"/>
              <a:buChar char="Ø"/>
            </a:pPr>
            <a:r>
              <a:rPr lang="en-IN" sz="2000" i="1" dirty="0">
                <a:effectLst/>
                <a:latin typeface="Calibri" panose="020F0502020204030204" pitchFamily="34" charset="0"/>
                <a:ea typeface="Calibri" panose="020F0502020204030204" pitchFamily="34" charset="0"/>
                <a:cs typeface="Calibri" panose="020F0502020204030204" pitchFamily="34" charset="0"/>
              </a:rPr>
              <a:t>Outline of the presentation.</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685800" marR="0">
              <a:lnSpc>
                <a:spcPct val="107000"/>
              </a:lnSpc>
              <a:spcBef>
                <a:spcPts val="0"/>
              </a:spcBef>
              <a:spcAft>
                <a:spcPts val="800"/>
              </a:spcAft>
            </a:pPr>
            <a:r>
              <a:rPr lang="en-IN" sz="2000" i="1" dirty="0">
                <a:effectLst/>
                <a:latin typeface="Calibri" panose="020F0502020204030204" pitchFamily="34" charset="0"/>
                <a:ea typeface="Calibri" panose="020F0502020204030204" pitchFamily="34" charset="0"/>
                <a:cs typeface="Calibri" panose="020F0502020204030204" pitchFamily="34" charset="0"/>
              </a:rPr>
              <a:t> </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0" marR="0"/>
            <a:r>
              <a:rPr lang="en-IN" sz="2000" b="1" i="1" dirty="0">
                <a:effectLst/>
                <a:latin typeface="Calibri" panose="020F0502020204030204" pitchFamily="34" charset="0"/>
                <a:ea typeface="Times New Roman" panose="02020603050405020304" pitchFamily="18" charset="0"/>
                <a:cs typeface="Calibri" panose="020F0502020204030204" pitchFamily="34" charset="0"/>
              </a:rPr>
              <a:t>Step 2: Why Python for Data Acquisition?</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buFont typeface="Wingdings" panose="05000000000000000000" pitchFamily="2" charset="2"/>
              <a:buChar char="Ø"/>
            </a:pPr>
            <a:r>
              <a:rPr lang="en-IN" sz="2000" b="0"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Python's popularity in data science and engineering</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buFont typeface="Wingdings" panose="05000000000000000000" pitchFamily="2" charset="2"/>
              <a:buChar char="Ø"/>
            </a:pPr>
            <a:r>
              <a:rPr lang="en-IN" sz="2000" b="0"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Rich ecosystem: libraries and frameworks (NumPy, Pandas, Matplotlib)</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buFont typeface="Wingdings" panose="05000000000000000000" pitchFamily="2" charset="2"/>
              <a:buChar char="Ø"/>
            </a:pPr>
            <a:r>
              <a:rPr lang="en-IN" sz="2000" b="0"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Community support and documentation.</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0" marR="0"/>
            <a:r>
              <a:rPr lang="en-IN" sz="2000" b="0" i="0"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0" marR="0"/>
            <a:r>
              <a:rPr lang="en-IN" sz="2000" b="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Data Cleaning</a:t>
            </a:r>
            <a:r>
              <a:rPr lang="en-IN" sz="2000" b="1"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a:t>
            </a:r>
            <a:endParaRPr lang="en-US" sz="2000" b="1" dirty="0">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800"/>
              </a:spcAft>
            </a:pPr>
            <a:r>
              <a:rPr lang="en-IN" sz="2000" i="1"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                           The data will need to be cleaned and removed missing values for better prediction.</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90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197D42-ECD2-CB20-2D41-82B6432E4644}"/>
              </a:ext>
            </a:extLst>
          </p:cNvPr>
          <p:cNvSpPr/>
          <p:nvPr/>
        </p:nvSpPr>
        <p:spPr>
          <a:xfrm>
            <a:off x="4007428" y="0"/>
            <a:ext cx="340189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METHODS</a:t>
            </a:r>
          </a:p>
        </p:txBody>
      </p:sp>
      <p:sp>
        <p:nvSpPr>
          <p:cNvPr id="3" name="TextBox 2">
            <a:extLst>
              <a:ext uri="{FF2B5EF4-FFF2-40B4-BE49-F238E27FC236}">
                <a16:creationId xmlns:a16="http://schemas.microsoft.com/office/drawing/2014/main" id="{FE2D1BC5-5C5B-0C46-7BF6-3C16ED42A942}"/>
              </a:ext>
            </a:extLst>
          </p:cNvPr>
          <p:cNvSpPr txBox="1"/>
          <p:nvPr/>
        </p:nvSpPr>
        <p:spPr>
          <a:xfrm>
            <a:off x="149087" y="1182757"/>
            <a:ext cx="11867322" cy="1415772"/>
          </a:xfrm>
          <a:prstGeom prst="rect">
            <a:avLst/>
          </a:prstGeom>
          <a:noFill/>
        </p:spPr>
        <p:txBody>
          <a:bodyPr wrap="square" rtlCol="0">
            <a:spAutoFit/>
          </a:bodyPr>
          <a:lstStyle/>
          <a:p>
            <a:pPr marL="285750" marR="0" lvl="0" indent="-285750">
              <a:buFont typeface="Wingdings" panose="05000000000000000000" pitchFamily="2" charset="2"/>
              <a:buChar char="Ø"/>
            </a:pPr>
            <a:r>
              <a:rPr lang="en-IN" sz="2800" b="1" i="1" dirty="0">
                <a:solidFill>
                  <a:srgbClr val="404040"/>
                </a:solidFill>
                <a:latin typeface="Calibri" panose="020F0502020204030204" pitchFamily="34" charset="0"/>
                <a:ea typeface="Times New Roman" panose="02020603050405020304" pitchFamily="18" charset="0"/>
                <a:cs typeface="Calibri" panose="020F0502020204030204" pitchFamily="34" charset="0"/>
              </a:rPr>
              <a:t> </a:t>
            </a:r>
            <a:r>
              <a:rPr lang="en-IN" sz="2800" b="1"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Import Data and Conversion:</a:t>
            </a:r>
          </a:p>
          <a:p>
            <a:pPr marR="0" lvl="0"/>
            <a:r>
              <a:rPr lang="en-IN" sz="18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We have dataset_1 and dataset_2 using this data set we have first imported this data set from external drive to </a:t>
            </a:r>
            <a:r>
              <a:rPr lang="en-IN" sz="2000" dirty="0" err="1">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jupyter</a:t>
            </a:r>
            <a:r>
              <a:rPr lang="en-IN"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notebook using pandas </a:t>
            </a:r>
            <a:r>
              <a:rPr lang="en-IN" sz="2000" dirty="0" err="1">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Dataframe</a:t>
            </a:r>
            <a:r>
              <a:rPr lang="en-IN"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coding</a:t>
            </a:r>
            <a:r>
              <a:rPr lang="en-IN" sz="2000" i="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EC76CB17-25AF-3D07-285D-7DD53DC5A08D}"/>
              </a:ext>
            </a:extLst>
          </p:cNvPr>
          <p:cNvPicPr>
            <a:picLocks noChangeAspect="1"/>
          </p:cNvPicPr>
          <p:nvPr/>
        </p:nvPicPr>
        <p:blipFill>
          <a:blip r:embed="rId2"/>
          <a:stretch>
            <a:fillRect/>
          </a:stretch>
        </p:blipFill>
        <p:spPr>
          <a:xfrm>
            <a:off x="765313" y="2305878"/>
            <a:ext cx="10565295" cy="3756992"/>
          </a:xfrm>
          <a:prstGeom prst="rect">
            <a:avLst/>
          </a:prstGeom>
        </p:spPr>
      </p:pic>
    </p:spTree>
    <p:extLst>
      <p:ext uri="{BB962C8B-B14F-4D97-AF65-F5344CB8AC3E}">
        <p14:creationId xmlns:p14="http://schemas.microsoft.com/office/powerpoint/2010/main" val="1237285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5BB5B7-3E5D-F06E-CE60-4F6317C8D923}"/>
              </a:ext>
            </a:extLst>
          </p:cNvPr>
          <p:cNvSpPr txBox="1"/>
          <p:nvPr/>
        </p:nvSpPr>
        <p:spPr>
          <a:xfrm>
            <a:off x="447261" y="25841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20108652-6ED3-3F93-19F0-DD4CCF314A32}"/>
              </a:ext>
            </a:extLst>
          </p:cNvPr>
          <p:cNvPicPr>
            <a:picLocks noChangeAspect="1"/>
          </p:cNvPicPr>
          <p:nvPr/>
        </p:nvPicPr>
        <p:blipFill>
          <a:blip r:embed="rId2"/>
          <a:stretch>
            <a:fillRect/>
          </a:stretch>
        </p:blipFill>
        <p:spPr>
          <a:xfrm>
            <a:off x="1111526" y="76200"/>
            <a:ext cx="9968948" cy="4876800"/>
          </a:xfrm>
          <a:prstGeom prst="rect">
            <a:avLst/>
          </a:prstGeom>
        </p:spPr>
      </p:pic>
      <p:sp>
        <p:nvSpPr>
          <p:cNvPr id="14" name="TextBox 13">
            <a:extLst>
              <a:ext uri="{FF2B5EF4-FFF2-40B4-BE49-F238E27FC236}">
                <a16:creationId xmlns:a16="http://schemas.microsoft.com/office/drawing/2014/main" id="{63C59516-3CF4-2CE8-38BA-5B8EA96AEC2F}"/>
              </a:ext>
            </a:extLst>
          </p:cNvPr>
          <p:cNvSpPr txBox="1"/>
          <p:nvPr/>
        </p:nvSpPr>
        <p:spPr>
          <a:xfrm>
            <a:off x="539626" y="5191539"/>
            <a:ext cx="11042374" cy="430887"/>
          </a:xfrm>
          <a:prstGeom prst="rect">
            <a:avLst/>
          </a:prstGeom>
          <a:noFill/>
        </p:spPr>
        <p:txBody>
          <a:bodyPr wrap="square" rtlCol="0">
            <a:spAutoFit/>
          </a:bodyPr>
          <a:lstStyle/>
          <a:p>
            <a:r>
              <a:rPr lang="en-US" sz="2200" b="1" dirty="0">
                <a:latin typeface="Calibri" panose="020F0502020204030204" pitchFamily="34" charset="0"/>
                <a:cs typeface="Calibri" panose="020F0502020204030204" pitchFamily="34" charset="0"/>
              </a:rPr>
              <a:t>Then we find the unique values and data cleaning ,so that we can read easily whole dataset.</a:t>
            </a:r>
          </a:p>
        </p:txBody>
      </p:sp>
    </p:spTree>
    <p:extLst>
      <p:ext uri="{BB962C8B-B14F-4D97-AF65-F5344CB8AC3E}">
        <p14:creationId xmlns:p14="http://schemas.microsoft.com/office/powerpoint/2010/main" val="123950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7554C-B2AA-1BF9-BD23-E552B5752789}"/>
              </a:ext>
            </a:extLst>
          </p:cNvPr>
          <p:cNvPicPr>
            <a:picLocks noChangeAspect="1"/>
          </p:cNvPicPr>
          <p:nvPr/>
        </p:nvPicPr>
        <p:blipFill>
          <a:blip r:embed="rId2"/>
          <a:stretch>
            <a:fillRect/>
          </a:stretch>
        </p:blipFill>
        <p:spPr>
          <a:xfrm>
            <a:off x="974241" y="168757"/>
            <a:ext cx="9362455" cy="3916225"/>
          </a:xfrm>
          <a:prstGeom prst="rect">
            <a:avLst/>
          </a:prstGeom>
        </p:spPr>
      </p:pic>
      <p:pic>
        <p:nvPicPr>
          <p:cNvPr id="7" name="Picture 6">
            <a:extLst>
              <a:ext uri="{FF2B5EF4-FFF2-40B4-BE49-F238E27FC236}">
                <a16:creationId xmlns:a16="http://schemas.microsoft.com/office/drawing/2014/main" id="{43C6F2A8-7732-9287-4DBA-AE84799B5AFD}"/>
              </a:ext>
            </a:extLst>
          </p:cNvPr>
          <p:cNvPicPr>
            <a:picLocks noChangeAspect="1"/>
          </p:cNvPicPr>
          <p:nvPr/>
        </p:nvPicPr>
        <p:blipFill>
          <a:blip r:embed="rId3"/>
          <a:stretch>
            <a:fillRect/>
          </a:stretch>
        </p:blipFill>
        <p:spPr>
          <a:xfrm>
            <a:off x="2802834" y="4369904"/>
            <a:ext cx="5353050" cy="533400"/>
          </a:xfrm>
          <a:prstGeom prst="rect">
            <a:avLst/>
          </a:prstGeom>
        </p:spPr>
      </p:pic>
      <p:pic>
        <p:nvPicPr>
          <p:cNvPr id="10" name="Picture 9">
            <a:extLst>
              <a:ext uri="{FF2B5EF4-FFF2-40B4-BE49-F238E27FC236}">
                <a16:creationId xmlns:a16="http://schemas.microsoft.com/office/drawing/2014/main" id="{D8919C53-398D-C872-D5E3-9EBE446006FF}"/>
              </a:ext>
            </a:extLst>
          </p:cNvPr>
          <p:cNvPicPr>
            <a:picLocks noChangeAspect="1"/>
          </p:cNvPicPr>
          <p:nvPr/>
        </p:nvPicPr>
        <p:blipFill>
          <a:blip r:embed="rId4"/>
          <a:stretch>
            <a:fillRect/>
          </a:stretch>
        </p:blipFill>
        <p:spPr>
          <a:xfrm>
            <a:off x="1405145" y="5236058"/>
            <a:ext cx="8705850" cy="657225"/>
          </a:xfrm>
          <a:prstGeom prst="rect">
            <a:avLst/>
          </a:prstGeom>
        </p:spPr>
      </p:pic>
    </p:spTree>
    <p:extLst>
      <p:ext uri="{BB962C8B-B14F-4D97-AF65-F5344CB8AC3E}">
        <p14:creationId xmlns:p14="http://schemas.microsoft.com/office/powerpoint/2010/main" val="826009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20F6FC-1F0D-56B9-3843-FA4A671470A0}"/>
              </a:ext>
            </a:extLst>
          </p:cNvPr>
          <p:cNvPicPr>
            <a:picLocks noChangeAspect="1"/>
          </p:cNvPicPr>
          <p:nvPr/>
        </p:nvPicPr>
        <p:blipFill>
          <a:blip r:embed="rId2"/>
          <a:stretch>
            <a:fillRect/>
          </a:stretch>
        </p:blipFill>
        <p:spPr>
          <a:xfrm>
            <a:off x="1152939" y="149087"/>
            <a:ext cx="9719433" cy="3876261"/>
          </a:xfrm>
          <a:prstGeom prst="rect">
            <a:avLst/>
          </a:prstGeom>
        </p:spPr>
      </p:pic>
      <p:sp>
        <p:nvSpPr>
          <p:cNvPr id="6" name="TextBox 5">
            <a:extLst>
              <a:ext uri="{FF2B5EF4-FFF2-40B4-BE49-F238E27FC236}">
                <a16:creationId xmlns:a16="http://schemas.microsoft.com/office/drawing/2014/main" id="{E9D17D5D-B258-A81C-A299-CDDD92B81226}"/>
              </a:ext>
            </a:extLst>
          </p:cNvPr>
          <p:cNvSpPr txBox="1"/>
          <p:nvPr/>
        </p:nvSpPr>
        <p:spPr>
          <a:xfrm>
            <a:off x="0" y="3945835"/>
            <a:ext cx="11261035" cy="523220"/>
          </a:xfrm>
          <a:prstGeom prst="rect">
            <a:avLst/>
          </a:prstGeom>
          <a:noFill/>
        </p:spPr>
        <p:txBody>
          <a:bodyPr wrap="square" rtlCol="0">
            <a:spAutoFit/>
          </a:bodyPr>
          <a:lstStyle/>
          <a:p>
            <a:pPr marL="285750" marR="0" lvl="0" indent="-285750">
              <a:buFont typeface="Wingdings" panose="05000000000000000000" pitchFamily="2" charset="2"/>
              <a:buChar char="Ø"/>
            </a:pPr>
            <a:r>
              <a:rPr lang="en-IN" sz="2800" b="1" i="1" dirty="0">
                <a:solidFill>
                  <a:srgbClr val="404040"/>
                </a:solidFill>
                <a:effectLst/>
                <a:latin typeface="Calibri" panose="020F0502020204030204" pitchFamily="34" charset="0"/>
                <a:ea typeface="Times New Roman" panose="02020603050405020304" pitchFamily="18" charset="0"/>
                <a:cs typeface="Calibri" panose="020F0502020204030204" pitchFamily="34" charset="0"/>
              </a:rPr>
              <a:t>Concatenate combine datasets:</a:t>
            </a:r>
            <a:endParaRPr lang="en-US" sz="2800" b="1" dirty="0">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9" name="Picture 8">
            <a:extLst>
              <a:ext uri="{FF2B5EF4-FFF2-40B4-BE49-F238E27FC236}">
                <a16:creationId xmlns:a16="http://schemas.microsoft.com/office/drawing/2014/main" id="{33AFE3F8-11A7-9FD3-70E1-2DCD27566C35}"/>
              </a:ext>
            </a:extLst>
          </p:cNvPr>
          <p:cNvPicPr>
            <a:picLocks noChangeAspect="1"/>
          </p:cNvPicPr>
          <p:nvPr/>
        </p:nvPicPr>
        <p:blipFill>
          <a:blip r:embed="rId3"/>
          <a:stretch>
            <a:fillRect/>
          </a:stretch>
        </p:blipFill>
        <p:spPr>
          <a:xfrm>
            <a:off x="1069180" y="4516921"/>
            <a:ext cx="9886950" cy="1476375"/>
          </a:xfrm>
          <a:prstGeom prst="rect">
            <a:avLst/>
          </a:prstGeom>
        </p:spPr>
      </p:pic>
    </p:spTree>
    <p:extLst>
      <p:ext uri="{BB962C8B-B14F-4D97-AF65-F5344CB8AC3E}">
        <p14:creationId xmlns:p14="http://schemas.microsoft.com/office/powerpoint/2010/main" val="162965479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218</TotalTime>
  <Words>686</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MT</vt:lpstr>
      <vt:lpstr>Wingdings</vt:lpstr>
      <vt:lpstr>Gallery</vt:lpstr>
      <vt:lpstr>PowerPoint Presentation</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Data Science</dc:creator>
  <cp:lastModifiedBy>Data Science</cp:lastModifiedBy>
  <cp:revision>2</cp:revision>
  <dcterms:created xsi:type="dcterms:W3CDTF">2024-02-04T06:37:56Z</dcterms:created>
  <dcterms:modified xsi:type="dcterms:W3CDTF">2024-02-04T10:43:05Z</dcterms:modified>
</cp:coreProperties>
</file>